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33500-4D01-4085-B571-4F76AE9169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D9C84A-BD9E-42B2-8027-2F8F2623A57E}">
      <dgm:prSet/>
      <dgm:spPr/>
      <dgm:t>
        <a:bodyPr/>
        <a:lstStyle/>
        <a:p>
          <a:r>
            <a:rPr lang="en-US"/>
            <a:t>Gained practical experience with homography and image warping.</a:t>
          </a:r>
        </a:p>
      </dgm:t>
    </dgm:pt>
    <dgm:pt modelId="{358DFC78-8EE3-4FF4-9ACF-E699AFB75604}" type="parTrans" cxnId="{D1A0DBDD-30C9-4D19-BB62-B80A92EBC4CE}">
      <dgm:prSet/>
      <dgm:spPr/>
      <dgm:t>
        <a:bodyPr/>
        <a:lstStyle/>
        <a:p>
          <a:endParaRPr lang="en-US"/>
        </a:p>
      </dgm:t>
    </dgm:pt>
    <dgm:pt modelId="{67A1B81C-2A9E-443A-B738-87B185CC6EF7}" type="sibTrans" cxnId="{D1A0DBDD-30C9-4D19-BB62-B80A92EBC4CE}">
      <dgm:prSet/>
      <dgm:spPr/>
      <dgm:t>
        <a:bodyPr/>
        <a:lstStyle/>
        <a:p>
          <a:endParaRPr lang="en-US"/>
        </a:p>
      </dgm:t>
    </dgm:pt>
    <dgm:pt modelId="{6A2E20ED-DCD1-45A7-861D-FC09A0EACDDD}">
      <dgm:prSet/>
      <dgm:spPr/>
      <dgm:t>
        <a:bodyPr/>
        <a:lstStyle/>
        <a:p>
          <a:r>
            <a:rPr lang="en-US"/>
            <a:t>Deepened knowledge of linear algebra applications in image processing.</a:t>
          </a:r>
        </a:p>
      </dgm:t>
    </dgm:pt>
    <dgm:pt modelId="{224C4FB0-9AB9-4281-8999-7386485FBE94}" type="parTrans" cxnId="{1F1CD314-9D4F-4982-A52C-A02434539631}">
      <dgm:prSet/>
      <dgm:spPr/>
      <dgm:t>
        <a:bodyPr/>
        <a:lstStyle/>
        <a:p>
          <a:endParaRPr lang="en-US"/>
        </a:p>
      </dgm:t>
    </dgm:pt>
    <dgm:pt modelId="{41E84F4A-3212-4AE8-B671-6FA4CD2855C2}" type="sibTrans" cxnId="{1F1CD314-9D4F-4982-A52C-A02434539631}">
      <dgm:prSet/>
      <dgm:spPr/>
      <dgm:t>
        <a:bodyPr/>
        <a:lstStyle/>
        <a:p>
          <a:endParaRPr lang="en-US"/>
        </a:p>
      </dgm:t>
    </dgm:pt>
    <dgm:pt modelId="{00596080-793F-4028-B725-6C7F34FE9DBE}">
      <dgm:prSet/>
      <dgm:spPr/>
      <dgm:t>
        <a:bodyPr/>
        <a:lstStyle/>
        <a:p>
          <a:r>
            <a:rPr lang="en-US"/>
            <a:t>The following are some results!</a:t>
          </a:r>
        </a:p>
      </dgm:t>
    </dgm:pt>
    <dgm:pt modelId="{D7C1A405-D811-4445-9134-3FC42A04825C}" type="parTrans" cxnId="{8DE209C5-E279-4672-929B-FA5BFD88A5E9}">
      <dgm:prSet/>
      <dgm:spPr/>
      <dgm:t>
        <a:bodyPr/>
        <a:lstStyle/>
        <a:p>
          <a:endParaRPr lang="en-US"/>
        </a:p>
      </dgm:t>
    </dgm:pt>
    <dgm:pt modelId="{F064DCA1-3BE8-45C4-A610-1387C99DED7A}" type="sibTrans" cxnId="{8DE209C5-E279-4672-929B-FA5BFD88A5E9}">
      <dgm:prSet/>
      <dgm:spPr/>
      <dgm:t>
        <a:bodyPr/>
        <a:lstStyle/>
        <a:p>
          <a:endParaRPr lang="en-US"/>
        </a:p>
      </dgm:t>
    </dgm:pt>
    <dgm:pt modelId="{3AAB6354-03BA-400A-AF9D-64ED94A5D110}" type="pres">
      <dgm:prSet presAssocID="{69533500-4D01-4085-B571-4F76AE9169D2}" presName="root" presStyleCnt="0">
        <dgm:presLayoutVars>
          <dgm:dir/>
          <dgm:resizeHandles val="exact"/>
        </dgm:presLayoutVars>
      </dgm:prSet>
      <dgm:spPr/>
    </dgm:pt>
    <dgm:pt modelId="{B5E0D707-B984-4039-BE8B-BBAB7F1C3C2E}" type="pres">
      <dgm:prSet presAssocID="{DBD9C84A-BD9E-42B2-8027-2F8F2623A57E}" presName="compNode" presStyleCnt="0"/>
      <dgm:spPr/>
    </dgm:pt>
    <dgm:pt modelId="{09C90084-8E2C-48A8-A2D3-46B508353FD0}" type="pres">
      <dgm:prSet presAssocID="{DBD9C84A-BD9E-42B2-8027-2F8F2623A57E}" presName="bgRect" presStyleLbl="bgShp" presStyleIdx="0" presStyleCnt="3"/>
      <dgm:spPr/>
    </dgm:pt>
    <dgm:pt modelId="{06CAE46C-3054-4C26-B31C-86661A6BC593}" type="pres">
      <dgm:prSet presAssocID="{DBD9C84A-BD9E-42B2-8027-2F8F2623A5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7C2C7D92-DCAE-412F-AC8F-56254AAC5CF1}" type="pres">
      <dgm:prSet presAssocID="{DBD9C84A-BD9E-42B2-8027-2F8F2623A57E}" presName="spaceRect" presStyleCnt="0"/>
      <dgm:spPr/>
    </dgm:pt>
    <dgm:pt modelId="{F2D89AFF-ED9B-430A-98EA-02D3CC87148B}" type="pres">
      <dgm:prSet presAssocID="{DBD9C84A-BD9E-42B2-8027-2F8F2623A57E}" presName="parTx" presStyleLbl="revTx" presStyleIdx="0" presStyleCnt="3">
        <dgm:presLayoutVars>
          <dgm:chMax val="0"/>
          <dgm:chPref val="0"/>
        </dgm:presLayoutVars>
      </dgm:prSet>
      <dgm:spPr/>
    </dgm:pt>
    <dgm:pt modelId="{6ED9F947-C7D5-4E65-AA88-CD6BD26C70C8}" type="pres">
      <dgm:prSet presAssocID="{67A1B81C-2A9E-443A-B738-87B185CC6EF7}" presName="sibTrans" presStyleCnt="0"/>
      <dgm:spPr/>
    </dgm:pt>
    <dgm:pt modelId="{AD5E05F0-3C39-4001-AF15-EA10AE944FAA}" type="pres">
      <dgm:prSet presAssocID="{6A2E20ED-DCD1-45A7-861D-FC09A0EACDDD}" presName="compNode" presStyleCnt="0"/>
      <dgm:spPr/>
    </dgm:pt>
    <dgm:pt modelId="{A14B5318-B930-4DD6-9899-0F5F94D431B7}" type="pres">
      <dgm:prSet presAssocID="{6A2E20ED-DCD1-45A7-861D-FC09A0EACDDD}" presName="bgRect" presStyleLbl="bgShp" presStyleIdx="1" presStyleCnt="3"/>
      <dgm:spPr/>
    </dgm:pt>
    <dgm:pt modelId="{6C19FD30-8E9E-481B-ACB7-4B779AD5DD13}" type="pres">
      <dgm:prSet presAssocID="{6A2E20ED-DCD1-45A7-861D-FC09A0EACD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3BF168F9-E6F2-47C4-9181-570B91841B30}" type="pres">
      <dgm:prSet presAssocID="{6A2E20ED-DCD1-45A7-861D-FC09A0EACDDD}" presName="spaceRect" presStyleCnt="0"/>
      <dgm:spPr/>
    </dgm:pt>
    <dgm:pt modelId="{3BE9A092-6669-4DDB-957D-AA0C21788B38}" type="pres">
      <dgm:prSet presAssocID="{6A2E20ED-DCD1-45A7-861D-FC09A0EACDDD}" presName="parTx" presStyleLbl="revTx" presStyleIdx="1" presStyleCnt="3">
        <dgm:presLayoutVars>
          <dgm:chMax val="0"/>
          <dgm:chPref val="0"/>
        </dgm:presLayoutVars>
      </dgm:prSet>
      <dgm:spPr/>
    </dgm:pt>
    <dgm:pt modelId="{E949EDE2-D1CB-4B49-89E1-370F5DF79E0D}" type="pres">
      <dgm:prSet presAssocID="{41E84F4A-3212-4AE8-B671-6FA4CD2855C2}" presName="sibTrans" presStyleCnt="0"/>
      <dgm:spPr/>
    </dgm:pt>
    <dgm:pt modelId="{A4F4501C-F6BC-4EDD-989F-5E251D140986}" type="pres">
      <dgm:prSet presAssocID="{00596080-793F-4028-B725-6C7F34FE9DBE}" presName="compNode" presStyleCnt="0"/>
      <dgm:spPr/>
    </dgm:pt>
    <dgm:pt modelId="{66B82CCB-5F19-40EE-9F2D-6055CF33A5B6}" type="pres">
      <dgm:prSet presAssocID="{00596080-793F-4028-B725-6C7F34FE9DBE}" presName="bgRect" presStyleLbl="bgShp" presStyleIdx="2" presStyleCnt="3"/>
      <dgm:spPr/>
    </dgm:pt>
    <dgm:pt modelId="{1B209F41-5348-4DD9-AE9A-2A23D05BF8C3}" type="pres">
      <dgm:prSet presAssocID="{00596080-793F-4028-B725-6C7F34FE9D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42C1FCB-0D8B-44B4-B697-E01E2D88015F}" type="pres">
      <dgm:prSet presAssocID="{00596080-793F-4028-B725-6C7F34FE9DBE}" presName="spaceRect" presStyleCnt="0"/>
      <dgm:spPr/>
    </dgm:pt>
    <dgm:pt modelId="{F50E556B-FF92-4E3A-B1C3-4C07D83B77BF}" type="pres">
      <dgm:prSet presAssocID="{00596080-793F-4028-B725-6C7F34FE9D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9741502-F245-4BFA-9154-8F8620B1D145}" type="presOf" srcId="{00596080-793F-4028-B725-6C7F34FE9DBE}" destId="{F50E556B-FF92-4E3A-B1C3-4C07D83B77BF}" srcOrd="0" destOrd="0" presId="urn:microsoft.com/office/officeart/2018/2/layout/IconVerticalSolidList"/>
    <dgm:cxn modelId="{B1EF3902-EFED-4601-AA02-610FB265C579}" type="presOf" srcId="{6A2E20ED-DCD1-45A7-861D-FC09A0EACDDD}" destId="{3BE9A092-6669-4DDB-957D-AA0C21788B38}" srcOrd="0" destOrd="0" presId="urn:microsoft.com/office/officeart/2018/2/layout/IconVerticalSolidList"/>
    <dgm:cxn modelId="{1F1CD314-9D4F-4982-A52C-A02434539631}" srcId="{69533500-4D01-4085-B571-4F76AE9169D2}" destId="{6A2E20ED-DCD1-45A7-861D-FC09A0EACDDD}" srcOrd="1" destOrd="0" parTransId="{224C4FB0-9AB9-4281-8999-7386485FBE94}" sibTransId="{41E84F4A-3212-4AE8-B671-6FA4CD2855C2}"/>
    <dgm:cxn modelId="{9DAD772F-FCC0-4A93-9218-B9AFDF1B4607}" type="presOf" srcId="{DBD9C84A-BD9E-42B2-8027-2F8F2623A57E}" destId="{F2D89AFF-ED9B-430A-98EA-02D3CC87148B}" srcOrd="0" destOrd="0" presId="urn:microsoft.com/office/officeart/2018/2/layout/IconVerticalSolidList"/>
    <dgm:cxn modelId="{8DE209C5-E279-4672-929B-FA5BFD88A5E9}" srcId="{69533500-4D01-4085-B571-4F76AE9169D2}" destId="{00596080-793F-4028-B725-6C7F34FE9DBE}" srcOrd="2" destOrd="0" parTransId="{D7C1A405-D811-4445-9134-3FC42A04825C}" sibTransId="{F064DCA1-3BE8-45C4-A610-1387C99DED7A}"/>
    <dgm:cxn modelId="{D1A0DBDD-30C9-4D19-BB62-B80A92EBC4CE}" srcId="{69533500-4D01-4085-B571-4F76AE9169D2}" destId="{DBD9C84A-BD9E-42B2-8027-2F8F2623A57E}" srcOrd="0" destOrd="0" parTransId="{358DFC78-8EE3-4FF4-9ACF-E699AFB75604}" sibTransId="{67A1B81C-2A9E-443A-B738-87B185CC6EF7}"/>
    <dgm:cxn modelId="{4F1129FE-2C6A-4D98-9081-6874C425D5B0}" type="presOf" srcId="{69533500-4D01-4085-B571-4F76AE9169D2}" destId="{3AAB6354-03BA-400A-AF9D-64ED94A5D110}" srcOrd="0" destOrd="0" presId="urn:microsoft.com/office/officeart/2018/2/layout/IconVerticalSolidList"/>
    <dgm:cxn modelId="{898547CE-DAA6-4902-8271-3D5ED0D51F22}" type="presParOf" srcId="{3AAB6354-03BA-400A-AF9D-64ED94A5D110}" destId="{B5E0D707-B984-4039-BE8B-BBAB7F1C3C2E}" srcOrd="0" destOrd="0" presId="urn:microsoft.com/office/officeart/2018/2/layout/IconVerticalSolidList"/>
    <dgm:cxn modelId="{72DDF437-15F4-4FAC-BF44-EA5C06802551}" type="presParOf" srcId="{B5E0D707-B984-4039-BE8B-BBAB7F1C3C2E}" destId="{09C90084-8E2C-48A8-A2D3-46B508353FD0}" srcOrd="0" destOrd="0" presId="urn:microsoft.com/office/officeart/2018/2/layout/IconVerticalSolidList"/>
    <dgm:cxn modelId="{00BCF0EE-258E-4513-987D-BD9385BD3893}" type="presParOf" srcId="{B5E0D707-B984-4039-BE8B-BBAB7F1C3C2E}" destId="{06CAE46C-3054-4C26-B31C-86661A6BC593}" srcOrd="1" destOrd="0" presId="urn:microsoft.com/office/officeart/2018/2/layout/IconVerticalSolidList"/>
    <dgm:cxn modelId="{3D4C263C-1B2C-407D-ACB3-D4E7D7AB27F1}" type="presParOf" srcId="{B5E0D707-B984-4039-BE8B-BBAB7F1C3C2E}" destId="{7C2C7D92-DCAE-412F-AC8F-56254AAC5CF1}" srcOrd="2" destOrd="0" presId="urn:microsoft.com/office/officeart/2018/2/layout/IconVerticalSolidList"/>
    <dgm:cxn modelId="{3A5A3C98-08C6-4747-9EFA-EB42610721BF}" type="presParOf" srcId="{B5E0D707-B984-4039-BE8B-BBAB7F1C3C2E}" destId="{F2D89AFF-ED9B-430A-98EA-02D3CC87148B}" srcOrd="3" destOrd="0" presId="urn:microsoft.com/office/officeart/2018/2/layout/IconVerticalSolidList"/>
    <dgm:cxn modelId="{D65E3BAC-5177-4BF9-A429-1F1973A1CAF4}" type="presParOf" srcId="{3AAB6354-03BA-400A-AF9D-64ED94A5D110}" destId="{6ED9F947-C7D5-4E65-AA88-CD6BD26C70C8}" srcOrd="1" destOrd="0" presId="urn:microsoft.com/office/officeart/2018/2/layout/IconVerticalSolidList"/>
    <dgm:cxn modelId="{04001487-3153-4032-8787-ACD805CA0B74}" type="presParOf" srcId="{3AAB6354-03BA-400A-AF9D-64ED94A5D110}" destId="{AD5E05F0-3C39-4001-AF15-EA10AE944FAA}" srcOrd="2" destOrd="0" presId="urn:microsoft.com/office/officeart/2018/2/layout/IconVerticalSolidList"/>
    <dgm:cxn modelId="{1A78063C-4C43-486C-8EFE-3B0A0680A3DE}" type="presParOf" srcId="{AD5E05F0-3C39-4001-AF15-EA10AE944FAA}" destId="{A14B5318-B930-4DD6-9899-0F5F94D431B7}" srcOrd="0" destOrd="0" presId="urn:microsoft.com/office/officeart/2018/2/layout/IconVerticalSolidList"/>
    <dgm:cxn modelId="{92807967-FAFD-4318-92EF-9770AACF9639}" type="presParOf" srcId="{AD5E05F0-3C39-4001-AF15-EA10AE944FAA}" destId="{6C19FD30-8E9E-481B-ACB7-4B779AD5DD13}" srcOrd="1" destOrd="0" presId="urn:microsoft.com/office/officeart/2018/2/layout/IconVerticalSolidList"/>
    <dgm:cxn modelId="{3B08E546-F7C3-42D8-BAD4-3D00BF3BFCEA}" type="presParOf" srcId="{AD5E05F0-3C39-4001-AF15-EA10AE944FAA}" destId="{3BF168F9-E6F2-47C4-9181-570B91841B30}" srcOrd="2" destOrd="0" presId="urn:microsoft.com/office/officeart/2018/2/layout/IconVerticalSolidList"/>
    <dgm:cxn modelId="{7800E18C-04C1-43AA-81BF-872199F70836}" type="presParOf" srcId="{AD5E05F0-3C39-4001-AF15-EA10AE944FAA}" destId="{3BE9A092-6669-4DDB-957D-AA0C21788B38}" srcOrd="3" destOrd="0" presId="urn:microsoft.com/office/officeart/2018/2/layout/IconVerticalSolidList"/>
    <dgm:cxn modelId="{47075E4A-506C-4A3D-AC5A-417E20A72AB8}" type="presParOf" srcId="{3AAB6354-03BA-400A-AF9D-64ED94A5D110}" destId="{E949EDE2-D1CB-4B49-89E1-370F5DF79E0D}" srcOrd="3" destOrd="0" presId="urn:microsoft.com/office/officeart/2018/2/layout/IconVerticalSolidList"/>
    <dgm:cxn modelId="{CC301C0C-A210-4D35-8C3C-DC7FC4DB6768}" type="presParOf" srcId="{3AAB6354-03BA-400A-AF9D-64ED94A5D110}" destId="{A4F4501C-F6BC-4EDD-989F-5E251D140986}" srcOrd="4" destOrd="0" presId="urn:microsoft.com/office/officeart/2018/2/layout/IconVerticalSolidList"/>
    <dgm:cxn modelId="{A2FAE428-1FDB-46F0-A242-77BD88C8AFD0}" type="presParOf" srcId="{A4F4501C-F6BC-4EDD-989F-5E251D140986}" destId="{66B82CCB-5F19-40EE-9F2D-6055CF33A5B6}" srcOrd="0" destOrd="0" presId="urn:microsoft.com/office/officeart/2018/2/layout/IconVerticalSolidList"/>
    <dgm:cxn modelId="{C213C823-F00A-483F-A9C6-0F49131E9CF3}" type="presParOf" srcId="{A4F4501C-F6BC-4EDD-989F-5E251D140986}" destId="{1B209F41-5348-4DD9-AE9A-2A23D05BF8C3}" srcOrd="1" destOrd="0" presId="urn:microsoft.com/office/officeart/2018/2/layout/IconVerticalSolidList"/>
    <dgm:cxn modelId="{5475FE6E-EE8D-4BC6-A0AE-97030C4890CC}" type="presParOf" srcId="{A4F4501C-F6BC-4EDD-989F-5E251D140986}" destId="{F42C1FCB-0D8B-44B4-B697-E01E2D88015F}" srcOrd="2" destOrd="0" presId="urn:microsoft.com/office/officeart/2018/2/layout/IconVerticalSolidList"/>
    <dgm:cxn modelId="{489E43F9-F32F-44FD-B254-796904D68E2E}" type="presParOf" srcId="{A4F4501C-F6BC-4EDD-989F-5E251D140986}" destId="{F50E556B-FF92-4E3A-B1C3-4C07D83B77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90084-8E2C-48A8-A2D3-46B508353FD0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AE46C-3054-4C26-B31C-86661A6BC593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89AFF-ED9B-430A-98EA-02D3CC87148B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Gained practical experience with homography and image warping.</a:t>
          </a:r>
        </a:p>
      </dsp:txBody>
      <dsp:txXfrm>
        <a:off x="1864015" y="689"/>
        <a:ext cx="4933659" cy="1613866"/>
      </dsp:txXfrm>
    </dsp:sp>
    <dsp:sp modelId="{A14B5318-B930-4DD6-9899-0F5F94D431B7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9FD30-8E9E-481B-ACB7-4B779AD5DD13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9A092-6669-4DDB-957D-AA0C21788B38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Deepened knowledge of linear algebra applications in image processing.</a:t>
          </a:r>
        </a:p>
      </dsp:txBody>
      <dsp:txXfrm>
        <a:off x="1864015" y="2018022"/>
        <a:ext cx="4933659" cy="1613866"/>
      </dsp:txXfrm>
    </dsp:sp>
    <dsp:sp modelId="{66B82CCB-5F19-40EE-9F2D-6055CF33A5B6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09F41-5348-4DD9-AE9A-2A23D05BF8C3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E556B-FF92-4E3A-B1C3-4C07D83B77BF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following are some results!</a:t>
          </a:r>
        </a:p>
      </dsp:txBody>
      <dsp:txXfrm>
        <a:off x="1864015" y="4035355"/>
        <a:ext cx="4933659" cy="161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CEA2-5D4F-9CD7-6B48-D49E445FA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Image Stitching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E2C9F-BFAE-872D-5D30-39234DFC2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Creating panoramas using homography computation</a:t>
            </a:r>
          </a:p>
        </p:txBody>
      </p:sp>
    </p:spTree>
    <p:extLst>
      <p:ext uri="{BB962C8B-B14F-4D97-AF65-F5344CB8AC3E}">
        <p14:creationId xmlns:p14="http://schemas.microsoft.com/office/powerpoint/2010/main" val="83185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2670E6C-3EB2-4855-AF0B-10BDB79A0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0F960-82E6-4FA5-8C3B-A5A429BA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22C183-29B1-46E9-A431-9A1A2ADD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93E9B6-0565-41F2-B5D4-A288D138A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AC5B7-4845-55B6-DC77-1E2B51E5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Exhibit 2</a:t>
            </a:r>
          </a:p>
        </p:txBody>
      </p:sp>
      <p:pic>
        <p:nvPicPr>
          <p:cNvPr id="7" name="Picture 6" descr="A dog sitting on a porch&#10;&#10;Description automatically generated">
            <a:extLst>
              <a:ext uri="{FF2B5EF4-FFF2-40B4-BE49-F238E27FC236}">
                <a16:creationId xmlns:a16="http://schemas.microsoft.com/office/drawing/2014/main" id="{498B74BF-228C-3620-34FF-1AD7450E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199154"/>
            <a:ext cx="3312784" cy="24845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134A63-CCB3-4210-9365-340F99AC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og sitting on a porch&#10;&#10;Description automatically generated">
            <a:extLst>
              <a:ext uri="{FF2B5EF4-FFF2-40B4-BE49-F238E27FC236}">
                <a16:creationId xmlns:a16="http://schemas.microsoft.com/office/drawing/2014/main" id="{CB87D7DC-848E-918F-B0CB-524981C7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199154"/>
            <a:ext cx="3312785" cy="24845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638B8B-4144-42C9-BD76-010ADBA2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og sitting on a porch&#10;&#10;Description automatically generated">
            <a:extLst>
              <a:ext uri="{FF2B5EF4-FFF2-40B4-BE49-F238E27FC236}">
                <a16:creationId xmlns:a16="http://schemas.microsoft.com/office/drawing/2014/main" id="{E97EB827-A8C2-93B1-0CBA-568CEB6B1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30289" y="1199154"/>
            <a:ext cx="3312784" cy="248458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A84772-56AC-4073-A8F7-CA5DDEA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5BB6328-A2D5-414A-9DCB-1C90D6771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021B61-709B-4C30-9815-E1D87293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63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844B6-F399-4680-8F84-807D576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Exhibit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FDB1F-37C4-7C59-D6A9-471E890D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Trying 3 Static Images.</a:t>
            </a:r>
          </a:p>
        </p:txBody>
      </p:sp>
      <p:pic>
        <p:nvPicPr>
          <p:cNvPr id="5" name="Content Placeholder 4" descr="A comparison of a couple of cars&#10;&#10;Description automatically generated">
            <a:extLst>
              <a:ext uri="{FF2B5EF4-FFF2-40B4-BE49-F238E27FC236}">
                <a16:creationId xmlns:a16="http://schemas.microsoft.com/office/drawing/2014/main" id="{7B97461E-8339-EC9D-6DBA-3CFE4360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1" r="9043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97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78D43-0BBE-7B14-F3B2-AB204507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Exhibit 3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D3D016E-103F-2E43-5EE9-F7F61F409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Warp needed for first two images.</a:t>
            </a:r>
          </a:p>
        </p:txBody>
      </p:sp>
      <p:pic>
        <p:nvPicPr>
          <p:cNvPr id="7" name="Content Placeholder 6" descr="A comparison of a house and a street&#10;&#10;Description automatically generated with medium confidence">
            <a:extLst>
              <a:ext uri="{FF2B5EF4-FFF2-40B4-BE49-F238E27FC236}">
                <a16:creationId xmlns:a16="http://schemas.microsoft.com/office/drawing/2014/main" id="{1B053C74-2E71-8BD1-BFC9-4CA48187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8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A6C02-C7F4-B2A7-9612-D781CDEF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Exhibit 3	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D37B38-0129-E8B5-CCD7-6E69E11F6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First Panorama</a:t>
            </a:r>
          </a:p>
        </p:txBody>
      </p:sp>
      <p:pic>
        <p:nvPicPr>
          <p:cNvPr id="9" name="Content Placeholder 8" descr="A comparison of a house and a street&#10;&#10;Description automatically generated with medium confidence">
            <a:extLst>
              <a:ext uri="{FF2B5EF4-FFF2-40B4-BE49-F238E27FC236}">
                <a16:creationId xmlns:a16="http://schemas.microsoft.com/office/drawing/2014/main" id="{57657D3C-F190-FB25-839A-31BA9B6C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5" r="709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1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C80E3-87F2-67FE-22FD-2C770B9C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Exhibit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4DC9AF-353E-FC5A-0FDE-7C5B9171E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Feature Detection for Blended Image 1 and Image 2, with Image 3</a:t>
            </a:r>
          </a:p>
        </p:txBody>
      </p:sp>
      <p:pic>
        <p:nvPicPr>
          <p:cNvPr id="5" name="Content Placeholder 4" descr="A comparison of a couple of photos of a street&#10;&#10;Description automatically generated with medium confidence">
            <a:extLst>
              <a:ext uri="{FF2B5EF4-FFF2-40B4-BE49-F238E27FC236}">
                <a16:creationId xmlns:a16="http://schemas.microsoft.com/office/drawing/2014/main" id="{46298DE9-62AD-7A89-5669-81D562B0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48" r="4946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79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E8B76-EEEF-25CF-2251-26941C0F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Exhibit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8A2291-6FAA-EFE0-743D-55B4F80E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Image Warping needed.</a:t>
            </a:r>
          </a:p>
        </p:txBody>
      </p:sp>
      <p:pic>
        <p:nvPicPr>
          <p:cNvPr id="5" name="Content Placeholder 4" descr="A house with cars parked in front of it&#10;&#10;Description automatically generated">
            <a:extLst>
              <a:ext uri="{FF2B5EF4-FFF2-40B4-BE49-F238E27FC236}">
                <a16:creationId xmlns:a16="http://schemas.microsoft.com/office/drawing/2014/main" id="{185B62B5-F38F-8698-7088-3F8CB273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82" r="912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368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EDB6D-B148-4376-3B58-66264E5D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FFFFFF"/>
                </a:solidFill>
              </a:rPr>
              <a:t>Exhibit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86E4C4-4404-1F22-3783-EEA74E55E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Final Panoramic</a:t>
            </a:r>
          </a:p>
        </p:txBody>
      </p:sp>
      <p:pic>
        <p:nvPicPr>
          <p:cNvPr id="5" name="Content Placeholder 4" descr="A view of a house from a window&#10;&#10;Description automatically generated">
            <a:extLst>
              <a:ext uri="{FF2B5EF4-FFF2-40B4-BE49-F238E27FC236}">
                <a16:creationId xmlns:a16="http://schemas.microsoft.com/office/drawing/2014/main" id="{69671638-91CF-DFC4-59A8-AC2FE164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91" r="3103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282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EE22C-9514-9D7A-E8BE-F139E3CD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81009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Panoramic Stitching Process</a:t>
            </a: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02C7F09A-8B7B-EDA1-C8E2-87870FC43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860207"/>
            <a:ext cx="6912217" cy="461390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85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B75DD8E-B999-49FA-A60B-10AD21B9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976DA-F6C2-FAEA-B34D-DC3406E0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CA"/>
              <a:t>Methodologies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274B8-DF16-104D-23E0-6DF87622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1" r="69081" b="1"/>
          <a:stretch/>
        </p:blipFill>
        <p:spPr>
          <a:xfrm>
            <a:off x="834511" y="640081"/>
            <a:ext cx="3600291" cy="531440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53C219-00D1-436B-A859-07C0CD58B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5D75C-58E6-2208-BA59-9E61D25A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en-US" b="1" dirty="0"/>
              <a:t>Homography Computation</a:t>
            </a:r>
            <a:endParaRPr lang="en-US" dirty="0"/>
          </a:p>
          <a:p>
            <a:pPr marL="0" indent="0">
              <a:buClr>
                <a:schemeClr val="accent1"/>
              </a:buClr>
              <a:buNone/>
            </a:pPr>
            <a:r>
              <a:rPr lang="en-US" i="1" dirty="0"/>
              <a:t>Feature Matching: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Detected key points using SIFT or ORB algorithms.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Matched features between images to find correspondences.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i="1" dirty="0"/>
              <a:t>Computing Homography Matrix: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Formulated a linear system from matched points.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Singular Value Decomposition (SVD)</a:t>
            </a:r>
            <a:r>
              <a:rPr lang="en-US" dirty="0"/>
              <a:t> to solve Ax=b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b="1" dirty="0"/>
              <a:t>RANSAC algorithm</a:t>
            </a:r>
            <a:r>
              <a:rPr lang="en-US" dirty="0"/>
              <a:t> to handle outliers and find the best HHH.</a:t>
            </a:r>
          </a:p>
          <a:p>
            <a:endParaRPr lang="en-CA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EB8A30-598D-487B-A08F-FA610829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7F856F-7C8A-4B04-A5FB-9E83AAC38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1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D64472-9720-4FBC-B628-F62EE9D01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EB421-A22F-E265-2096-EC98C579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CA" dirty="0"/>
              <a:t>Methodologies</a:t>
            </a:r>
          </a:p>
        </p:txBody>
      </p:sp>
      <p:pic>
        <p:nvPicPr>
          <p:cNvPr id="6" name="Picture 5" descr="A river with a city in the background&#10;&#10;Description automatically generated">
            <a:extLst>
              <a:ext uri="{FF2B5EF4-FFF2-40B4-BE49-F238E27FC236}">
                <a16:creationId xmlns:a16="http://schemas.microsoft.com/office/drawing/2014/main" id="{9AED6A48-E999-AF87-FC43-EAF5F445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224620"/>
            <a:ext cx="5451627" cy="408871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274B1F-2E6E-4044-94F7-2AB4E90F6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5BA3-D4FC-AE84-CE6B-7E68AA761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en-US" b="1" dirty="0"/>
              <a:t>Image Warping</a:t>
            </a:r>
            <a:endParaRPr lang="en-US" dirty="0"/>
          </a:p>
          <a:p>
            <a:pPr marL="0" indent="0">
              <a:buClr>
                <a:schemeClr val="accent1"/>
              </a:buClr>
              <a:buNone/>
            </a:pPr>
            <a:r>
              <a:rPr lang="en-US" i="1" dirty="0"/>
              <a:t>Inverse Mapping: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Calculated the inverse homography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Mapped destination pixels back to source image coordinates.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i="1" dirty="0"/>
              <a:t>Bilinear Interpolation: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Estimated pixel values at non-integer coordinates.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Ensured smoothness and reduced artifacts in the warped image.</a:t>
            </a:r>
          </a:p>
          <a:p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BD5AB-415F-42D4-8FC0-DCC5D110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EBF22-DAF1-4100-AA4A-A077B68E3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FE197-4EED-7992-751C-F8B67D43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Results and 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A6CA23-DFA4-69BE-270D-81FEB5BBA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49793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69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6A2364-BA28-4D3D-96A5-94BEB174D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78F17-41A5-424B-8120-EC61C55D2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62338B-1AF4-4031-9C2E-873A16FAA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004C17A-3154-4030-841C-9225B359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EEF48-0CF0-3377-9CFA-D5A92167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Exhibit 1</a:t>
            </a:r>
          </a:p>
        </p:txBody>
      </p:sp>
      <p:pic>
        <p:nvPicPr>
          <p:cNvPr id="5" name="Content Placeholder 4" descr="A dog lying on a couch&#10;&#10;Description automatically generated">
            <a:extLst>
              <a:ext uri="{FF2B5EF4-FFF2-40B4-BE49-F238E27FC236}">
                <a16:creationId xmlns:a16="http://schemas.microsoft.com/office/drawing/2014/main" id="{4E74CC6C-D029-697C-A2FB-73FA993B3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99FF6E-4708-4336-BF4E-B7FA89B03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lying on a couch&#10;&#10;Description automatically generated">
            <a:extLst>
              <a:ext uri="{FF2B5EF4-FFF2-40B4-BE49-F238E27FC236}">
                <a16:creationId xmlns:a16="http://schemas.microsoft.com/office/drawing/2014/main" id="{FC45E54F-7CAE-62D6-A979-BF816B57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4B10EF-1E14-46D1-83BD-E2812009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5F2A50E-3973-42C4-A85F-5088AEEE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90888-D94F-466A-84E7-C34D6793C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53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566A2364-BA28-4D3D-96A5-94BEB174D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8D78F17-41A5-424B-8120-EC61C55D2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62338B-1AF4-4031-9C2E-873A16FAA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004C17A-3154-4030-841C-9225B359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39BC-94E9-0AC6-464E-7F1EA62F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Exhibit 1</a:t>
            </a:r>
          </a:p>
        </p:txBody>
      </p:sp>
      <p:pic>
        <p:nvPicPr>
          <p:cNvPr id="5" name="Content Placeholder 4" descr="A dog on a couch&#10;&#10;Description automatically generated">
            <a:extLst>
              <a:ext uri="{FF2B5EF4-FFF2-40B4-BE49-F238E27FC236}">
                <a16:creationId xmlns:a16="http://schemas.microsoft.com/office/drawing/2014/main" id="{4F3FC797-9214-7573-346F-B074861F1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499FF6E-4708-4336-BF4E-B7FA89B03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lying on a couch&#10;&#10;Description automatically generated">
            <a:extLst>
              <a:ext uri="{FF2B5EF4-FFF2-40B4-BE49-F238E27FC236}">
                <a16:creationId xmlns:a16="http://schemas.microsoft.com/office/drawing/2014/main" id="{14ADE005-A066-FDEA-2A64-10A0C84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4B10EF-1E14-46D1-83BD-E2812009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5F2A50E-3973-42C4-A85F-5088AEEE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990888-D94F-466A-84E7-C34D6793C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55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A0ED-77E8-831F-54DF-BCB2461D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Exhibit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1BA0CFE-F856-7EA7-5B30-C68D4921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r>
              <a:rPr lang="en-US" sz="1500" dirty="0"/>
              <a:t>Notice: small blurs due to minor movements.</a:t>
            </a:r>
          </a:p>
        </p:txBody>
      </p:sp>
      <p:pic>
        <p:nvPicPr>
          <p:cNvPr id="7" name="Content Placeholder 6" descr="A dog lying on a couch&#10;&#10;Description automatically generated">
            <a:extLst>
              <a:ext uri="{FF2B5EF4-FFF2-40B4-BE49-F238E27FC236}">
                <a16:creationId xmlns:a16="http://schemas.microsoft.com/office/drawing/2014/main" id="{F0F73161-31FD-9EBC-03A2-BD1B14F2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2" r="8062"/>
          <a:stretch/>
        </p:blipFill>
        <p:spPr>
          <a:xfrm>
            <a:off x="5459593" y="1043719"/>
            <a:ext cx="5087430" cy="43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6A2364-BA28-4D3D-96A5-94BEB174D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78F17-41A5-424B-8120-EC61C55D2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62338B-1AF4-4031-9C2E-873A16FAA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004C17A-3154-4030-841C-9225B359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30933-A41D-EC27-1DC3-865983B4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Exhibit 2</a:t>
            </a:r>
          </a:p>
        </p:txBody>
      </p:sp>
      <p:pic>
        <p:nvPicPr>
          <p:cNvPr id="7" name="Picture 6" descr="A dog sitting on steps outside a brick building&#10;&#10;Description automatically generated">
            <a:extLst>
              <a:ext uri="{FF2B5EF4-FFF2-40B4-BE49-F238E27FC236}">
                <a16:creationId xmlns:a16="http://schemas.microsoft.com/office/drawing/2014/main" id="{FBE4DE64-3B10-DBFB-9D31-E6E946D1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99FF6E-4708-4336-BF4E-B7FA89B03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og sitting on a porch&#10;&#10;Description automatically generated">
            <a:extLst>
              <a:ext uri="{FF2B5EF4-FFF2-40B4-BE49-F238E27FC236}">
                <a16:creationId xmlns:a16="http://schemas.microsoft.com/office/drawing/2014/main" id="{D763B1E1-1239-E0D6-8379-E931AE002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4B10EF-1E14-46D1-83BD-E2812009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5F2A50E-3973-42C4-A85F-5088AEEE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90888-D94F-466A-84E7-C34D6793C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698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</TotalTime>
  <Words>201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Image Stitching</vt:lpstr>
      <vt:lpstr>Panoramic Stitching Process</vt:lpstr>
      <vt:lpstr>Methodologies</vt:lpstr>
      <vt:lpstr>Methodologies</vt:lpstr>
      <vt:lpstr>Results and Conclusion</vt:lpstr>
      <vt:lpstr>Exhibit 1</vt:lpstr>
      <vt:lpstr>Exhibit 1</vt:lpstr>
      <vt:lpstr>Exhibit 1</vt:lpstr>
      <vt:lpstr>Exhibit 2</vt:lpstr>
      <vt:lpstr>Exhibit 2</vt:lpstr>
      <vt:lpstr>Exhibit 3</vt:lpstr>
      <vt:lpstr>Exhibit 3</vt:lpstr>
      <vt:lpstr>Exhibit 3 </vt:lpstr>
      <vt:lpstr>Exhibit 3</vt:lpstr>
      <vt:lpstr>Exhibit 3</vt:lpstr>
      <vt:lpstr>Exhibit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Sandeep Virk</dc:creator>
  <cp:lastModifiedBy>Sandeep Virk</cp:lastModifiedBy>
  <cp:revision>2</cp:revision>
  <dcterms:created xsi:type="dcterms:W3CDTF">2024-12-01T21:03:13Z</dcterms:created>
  <dcterms:modified xsi:type="dcterms:W3CDTF">2024-12-01T22:09:24Z</dcterms:modified>
</cp:coreProperties>
</file>